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258" r:id="rId3"/>
    <p:sldId id="257" r:id="rId4"/>
    <p:sldId id="259" r:id="rId5"/>
    <p:sldId id="289" r:id="rId6"/>
    <p:sldId id="265"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87" r:id="rId21"/>
    <p:sldId id="274" r:id="rId22"/>
    <p:sldId id="275" r:id="rId23"/>
    <p:sldId id="276" r:id="rId24"/>
    <p:sldId id="277" r:id="rId25"/>
    <p:sldId id="286" r:id="rId26"/>
    <p:sldId id="279" r:id="rId27"/>
    <p:sldId id="280" r:id="rId28"/>
    <p:sldId id="281" r:id="rId29"/>
    <p:sldId id="282" r:id="rId30"/>
    <p:sldId id="283" r:id="rId31"/>
    <p:sldId id="284" r:id="rId32"/>
    <p:sldId id="285" r:id="rId33"/>
    <p:sldId id="288" r:id="rId34"/>
    <p:sldId id="293" r:id="rId35"/>
    <p:sldId id="294" r:id="rId36"/>
    <p:sldId id="290" r:id="rId37"/>
    <p:sldId id="291" r:id="rId38"/>
    <p:sldId id="292"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1"/>
    <p:restoredTop sz="80250"/>
  </p:normalViewPr>
  <p:slideViewPr>
    <p:cSldViewPr snapToGrid="0" snapToObjects="1">
      <p:cViewPr varScale="1">
        <p:scale>
          <a:sx n="141" d="100"/>
          <a:sy n="141" d="100"/>
        </p:scale>
        <p:origin x="9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11/25/24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a:p>
            <a:endParaRPr lang="en-US" dirty="0"/>
          </a:p>
          <a:p>
            <a:r>
              <a:rPr lang="en-US" dirty="0">
                <a:solidFill>
                  <a:srgbClr val="0432FF"/>
                </a:solidFill>
              </a:rPr>
              <a:t>Like the 2-way ANOVA, this tests three null hypotheses!!!!! (Density, Season, and their Interaction)</a:t>
            </a:r>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output isn’t really that helpful unless you are trying to combine the coefficients to use in prediction (e.g. get new predicted values of egg production based on given values of density and season). </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25</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28</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30</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32</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33</a:t>
            </a:fld>
            <a:endParaRPr lang="en-US"/>
          </a:p>
        </p:txBody>
      </p:sp>
    </p:spTree>
    <p:extLst>
      <p:ext uri="{BB962C8B-B14F-4D97-AF65-F5344CB8AC3E}">
        <p14:creationId xmlns:p14="http://schemas.microsoft.com/office/powerpoint/2010/main" val="266685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34</a:t>
            </a:fld>
            <a:endParaRPr lang="en-US"/>
          </a:p>
        </p:txBody>
      </p:sp>
    </p:spTree>
    <p:extLst>
      <p:ext uri="{BB962C8B-B14F-4D97-AF65-F5344CB8AC3E}">
        <p14:creationId xmlns:p14="http://schemas.microsoft.com/office/powerpoint/2010/main" val="3274064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35</a:t>
            </a:fld>
            <a:endParaRPr lang="en-US"/>
          </a:p>
        </p:txBody>
      </p:sp>
    </p:spTree>
    <p:extLst>
      <p:ext uri="{BB962C8B-B14F-4D97-AF65-F5344CB8AC3E}">
        <p14:creationId xmlns:p14="http://schemas.microsoft.com/office/powerpoint/2010/main" val="1903554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36</a:t>
            </a:fld>
            <a:endParaRPr lang="en-US"/>
          </a:p>
        </p:txBody>
      </p:sp>
    </p:spTree>
    <p:extLst>
      <p:ext uri="{BB962C8B-B14F-4D97-AF65-F5344CB8AC3E}">
        <p14:creationId xmlns:p14="http://schemas.microsoft.com/office/powerpoint/2010/main" val="319479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6</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we already made SEASON a factor in slide 5:  </a:t>
            </a:r>
          </a:p>
          <a:p>
            <a:endParaRPr lang="en-US" sz="1200" dirty="0"/>
          </a:p>
          <a:p>
            <a:r>
              <a:rPr lang="en-US" sz="1200" dirty="0" err="1"/>
              <a:t>limp$SEASON</a:t>
            </a:r>
            <a:r>
              <a:rPr lang="en-US" sz="1200" dirty="0"/>
              <a:t> &lt;- </a:t>
            </a:r>
            <a:r>
              <a:rPr lang="en-US" sz="1200" dirty="0" err="1">
                <a:solidFill>
                  <a:srgbClr val="C00000"/>
                </a:solidFill>
              </a:rPr>
              <a:t>as.factor</a:t>
            </a:r>
            <a:r>
              <a:rPr lang="en-US" sz="1200" dirty="0"/>
              <a:t>(</a:t>
            </a:r>
            <a:r>
              <a:rPr lang="en-US" sz="1200" dirty="0" err="1"/>
              <a:t>limp$SEASON</a:t>
            </a:r>
            <a:r>
              <a:rPr lang="en-US" sz="1200" dirty="0"/>
              <a:t>)</a:t>
            </a:r>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13</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11/25/24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3"/>
          <a:stretch>
            <a:fillRect/>
          </a:stretch>
        </p:blipFill>
        <p:spPr>
          <a:xfrm>
            <a:off x="6333548" y="1046018"/>
            <a:ext cx="2685712" cy="2685712"/>
          </a:xfrm>
          <a:prstGeom prst="rect">
            <a:avLst/>
          </a:prstGeom>
        </p:spPr>
      </p:pic>
      <p:pic>
        <p:nvPicPr>
          <p:cNvPr id="4" name="Picture 3">
            <a:extLst>
              <a:ext uri="{FF2B5EF4-FFF2-40B4-BE49-F238E27FC236}">
                <a16:creationId xmlns:a16="http://schemas.microsoft.com/office/drawing/2014/main" id="{958FC3AE-1213-6A40-8095-BA9B3F05ABCA}"/>
              </a:ext>
            </a:extLst>
          </p:cNvPr>
          <p:cNvPicPr>
            <a:picLocks noChangeAspect="1"/>
          </p:cNvPicPr>
          <p:nvPr/>
        </p:nvPicPr>
        <p:blipFill>
          <a:blip r:embed="rId4"/>
          <a:stretch>
            <a:fillRect/>
          </a:stretch>
        </p:blipFill>
        <p:spPr>
          <a:xfrm>
            <a:off x="140795" y="264729"/>
            <a:ext cx="6108700" cy="4457700"/>
          </a:xfrm>
          <a:prstGeom prst="rect">
            <a:avLst/>
          </a:prstGeom>
        </p:spPr>
      </p:pic>
    </p:spTree>
    <p:extLst>
      <p:ext uri="{BB962C8B-B14F-4D97-AF65-F5344CB8AC3E}">
        <p14:creationId xmlns:p14="http://schemas.microsoft.com/office/powerpoint/2010/main" val="175328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a:t>
            </a:r>
            <a:r>
              <a:rPr lang="en-US" sz="2400" dirty="0">
                <a:solidFill>
                  <a:srgbClr val="00B050"/>
                </a:solidFill>
              </a:rPr>
              <a:t>specifies whether the slopes are different</a:t>
            </a:r>
            <a:r>
              <a:rPr lang="en-US" sz="2400" dirty="0"/>
              <a: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pic>
        <p:nvPicPr>
          <p:cNvPr id="7" name="Picture 6">
            <a:extLst>
              <a:ext uri="{FF2B5EF4-FFF2-40B4-BE49-F238E27FC236}">
                <a16:creationId xmlns:a16="http://schemas.microsoft.com/office/drawing/2014/main" id="{62A2E5CB-396A-8945-879B-F569EDE59440}"/>
              </a:ext>
            </a:extLst>
          </p:cNvPr>
          <p:cNvPicPr>
            <a:picLocks noChangeAspect="1"/>
          </p:cNvPicPr>
          <p:nvPr/>
        </p:nvPicPr>
        <p:blipFill>
          <a:blip r:embed="rId3"/>
          <a:stretch>
            <a:fillRect/>
          </a:stretch>
        </p:blipFill>
        <p:spPr>
          <a:xfrm>
            <a:off x="139700" y="3688036"/>
            <a:ext cx="8864600" cy="2298700"/>
          </a:xfrm>
          <a:prstGeom prst="rect">
            <a:avLst/>
          </a:prstGeom>
        </p:spPr>
      </p:pic>
    </p:spTree>
    <p:extLst>
      <p:ext uri="{BB962C8B-B14F-4D97-AF65-F5344CB8AC3E}">
        <p14:creationId xmlns:p14="http://schemas.microsoft.com/office/powerpoint/2010/main" val="62960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2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limpet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3"/>
          <a:stretch>
            <a:fillRect/>
          </a:stretch>
        </p:blipFill>
        <p:spPr>
          <a:xfrm>
            <a:off x="6157307" y="743138"/>
            <a:ext cx="2920621" cy="2086158"/>
          </a:xfrm>
          <a:prstGeom prst="rect">
            <a:avLst/>
          </a:prstGeom>
        </p:spPr>
      </p:pic>
      <p:pic>
        <p:nvPicPr>
          <p:cNvPr id="4" name="Picture 3">
            <a:extLst>
              <a:ext uri="{FF2B5EF4-FFF2-40B4-BE49-F238E27FC236}">
                <a16:creationId xmlns:a16="http://schemas.microsoft.com/office/drawing/2014/main" id="{C07EC70C-1C6A-5E4A-995B-C1241682F33C}"/>
              </a:ext>
            </a:extLst>
          </p:cNvPr>
          <p:cNvPicPr>
            <a:picLocks noChangeAspect="1"/>
          </p:cNvPicPr>
          <p:nvPr/>
        </p:nvPicPr>
        <p:blipFill>
          <a:blip r:embed="rId4"/>
          <a:stretch>
            <a:fillRect/>
          </a:stretch>
        </p:blipFill>
        <p:spPr>
          <a:xfrm>
            <a:off x="6315867" y="3365062"/>
            <a:ext cx="2603500" cy="2692400"/>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5" name="Picture 4">
            <a:extLst>
              <a:ext uri="{FF2B5EF4-FFF2-40B4-BE49-F238E27FC236}">
                <a16:creationId xmlns:a16="http://schemas.microsoft.com/office/drawing/2014/main" id="{2546F3E8-8CB0-4542-87D1-EC60B922288D}"/>
              </a:ext>
            </a:extLst>
          </p:cNvPr>
          <p:cNvPicPr>
            <a:picLocks noChangeAspect="1"/>
          </p:cNvPicPr>
          <p:nvPr/>
        </p:nvPicPr>
        <p:blipFill>
          <a:blip r:embed="rId2"/>
          <a:stretch>
            <a:fillRect/>
          </a:stretch>
        </p:blipFill>
        <p:spPr>
          <a:xfrm>
            <a:off x="3680153" y="3484563"/>
            <a:ext cx="2603500" cy="269240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E69C1E-25A8-3942-AAAF-C2F3E55A7392}"/>
              </a:ext>
            </a:extLst>
          </p:cNvPr>
          <p:cNvPicPr>
            <a:picLocks noChangeAspect="1"/>
          </p:cNvPicPr>
          <p:nvPr/>
        </p:nvPicPr>
        <p:blipFill>
          <a:blip r:embed="rId5"/>
          <a:stretch>
            <a:fillRect/>
          </a:stretch>
        </p:blipFill>
        <p:spPr>
          <a:xfrm>
            <a:off x="6479385" y="4337552"/>
            <a:ext cx="2241820" cy="2318370"/>
          </a:xfrm>
          <a:prstGeom prst="rect">
            <a:avLst/>
          </a:prstGeom>
        </p:spPr>
      </p:pic>
    </p:spTree>
    <p:extLst>
      <p:ext uri="{BB962C8B-B14F-4D97-AF65-F5344CB8AC3E}">
        <p14:creationId xmlns:p14="http://schemas.microsoft.com/office/powerpoint/2010/main" val="12829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856406" y="2382486"/>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717860" y="3344226"/>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856406" y="491800"/>
            <a:ext cx="7886700" cy="1569660"/>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 In this case that is good, because a model with no interaction is MUCH easier to interpret.</a:t>
            </a:r>
          </a:p>
        </p:txBody>
      </p:sp>
    </p:spTree>
    <p:extLst>
      <p:ext uri="{BB962C8B-B14F-4D97-AF65-F5344CB8AC3E}">
        <p14:creationId xmlns:p14="http://schemas.microsoft.com/office/powerpoint/2010/main" val="217908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a:t>
            </a:r>
            <a:r>
              <a:rPr lang="en-US" dirty="0" err="1"/>
              <a:t>ancovaplot</a:t>
            </a:r>
            <a:endParaRPr lang="en-US" dirty="0"/>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a:xfrm>
            <a:off x="779340" y="675602"/>
            <a:ext cx="7585319" cy="5254748"/>
          </a:xfrm>
        </p:spPr>
        <p:txBody>
          <a:bodyPr/>
          <a:lstStyle/>
          <a:p>
            <a:pPr marL="0" indent="0">
              <a:buNone/>
            </a:pPr>
            <a:r>
              <a:rPr lang="en-US" dirty="0"/>
              <a:t>Slightly Different Way of Thinking About ANCOVA: </a:t>
            </a:r>
            <a:r>
              <a:rPr lang="en-US" dirty="0">
                <a:solidFill>
                  <a:srgbClr val="0432FF"/>
                </a:solidFill>
              </a:rPr>
              <a:t>Removing confounding variation by adjusting group means to a common point of comparison, the covariate mean (grand mean)</a:t>
            </a:r>
          </a:p>
          <a:p>
            <a:pPr marL="0" indent="0">
              <a:buNone/>
            </a:pPr>
            <a:endParaRPr lang="en-US" dirty="0"/>
          </a:p>
        </p:txBody>
      </p:sp>
      <p:pic>
        <p:nvPicPr>
          <p:cNvPr id="1026" name="Picture 2">
            <a:extLst>
              <a:ext uri="{FF2B5EF4-FFF2-40B4-BE49-F238E27FC236}">
                <a16:creationId xmlns:a16="http://schemas.microsoft.com/office/drawing/2014/main" id="{EDBA3569-4FF6-DA7D-1A23-22E58BB78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863" y="2529253"/>
            <a:ext cx="3947685" cy="283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0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199547" y="5629870"/>
            <a:ext cx="7219238" cy="923330"/>
          </a:xfrm>
          <a:prstGeom prst="rect">
            <a:avLst/>
          </a:prstGeom>
          <a:noFill/>
          <a:ln>
            <a:solidFill>
              <a:schemeClr val="accent1"/>
            </a:solidFill>
          </a:ln>
        </p:spPr>
        <p:txBody>
          <a:bodyPr wrap="square" rtlCol="0">
            <a:spAutoFit/>
          </a:bodyPr>
          <a:lstStyle/>
          <a:p>
            <a:r>
              <a:rPr lang="en-US" dirty="0"/>
              <a:t>“There was a significant effect of </a:t>
            </a:r>
            <a:r>
              <a:rPr lang="en-US" dirty="0">
                <a:solidFill>
                  <a:srgbClr val="0432FF"/>
                </a:solidFill>
              </a:rPr>
              <a:t>body length </a:t>
            </a:r>
            <a:r>
              <a:rPr lang="en-US" dirty="0"/>
              <a:t>on tail length of beaded lizards (F</a:t>
            </a:r>
            <a:r>
              <a:rPr lang="en-US" baseline="-25000" dirty="0"/>
              <a:t>1,49</a:t>
            </a:r>
            <a:r>
              <a:rPr lang="en-US" dirty="0"/>
              <a:t> = 75.61, P &lt; 0.001) and tail lengths differed significantly between </a:t>
            </a:r>
            <a:r>
              <a:rPr lang="en-US" dirty="0">
                <a:solidFill>
                  <a:srgbClr val="0432FF"/>
                </a:solidFill>
              </a:rPr>
              <a:t>sexes</a:t>
            </a:r>
            <a:r>
              <a:rPr lang="en-US" dirty="0"/>
              <a:t> after accounting for body length (F</a:t>
            </a:r>
            <a:r>
              <a:rPr lang="en-US" baseline="-25000" dirty="0"/>
              <a:t>1,49</a:t>
            </a:r>
            <a:r>
              <a:rPr lang="en-US"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42411" y="4107246"/>
            <a:ext cx="915778" cy="523220"/>
          </a:xfrm>
          <a:prstGeom prst="rect">
            <a:avLst/>
          </a:prstGeom>
          <a:noFill/>
        </p:spPr>
        <p:txBody>
          <a:bodyPr wrap="squar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778637" y="498015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r>
              <a:rPr lang="en-US" dirty="0"/>
              <a:t>Practice – Sexual Dimorphism Lizard </a:t>
            </a:r>
            <a:r>
              <a:rPr lang="en-US" dirty="0" err="1"/>
              <a:t>Tials</a:t>
            </a:r>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 (</a:t>
            </a:r>
            <a:r>
              <a:rPr lang="en-US" dirty="0" err="1"/>
              <a:t>tail_length.csv</a:t>
            </a:r>
            <a:r>
              <a:rPr lang="en-US" dirty="0"/>
              <a:t>).</a:t>
            </a:r>
          </a:p>
          <a:p>
            <a:r>
              <a:rPr lang="en-US" dirty="0"/>
              <a:t>Review worked limpets example.</a:t>
            </a:r>
          </a:p>
          <a:p>
            <a:pPr marL="914400" lvl="1" indent="-457200">
              <a:buFont typeface="+mj-lt"/>
              <a:buAutoNum type="arabicPeriod"/>
            </a:pPr>
            <a:r>
              <a:rPr lang="en-US" dirty="0"/>
              <a:t>Fit full model</a:t>
            </a:r>
          </a:p>
          <a:p>
            <a:pPr marL="914400" lvl="1" indent="-457200">
              <a:buFont typeface="+mj-lt"/>
              <a:buAutoNum type="arabicPeriod"/>
            </a:pPr>
            <a:r>
              <a:rPr lang="en-US" dirty="0"/>
              <a:t>Thrown out N.S. interactions if they don’t help explain</a:t>
            </a:r>
          </a:p>
          <a:p>
            <a:pPr marL="914400" lvl="1" indent="-457200">
              <a:buFont typeface="+mj-lt"/>
              <a:buAutoNum type="arabicPeriod"/>
            </a:pPr>
            <a:r>
              <a:rPr lang="en-US" dirty="0"/>
              <a:t>Interpret final model (each of the null hypotheses)</a:t>
            </a:r>
          </a:p>
          <a:p>
            <a:pPr marL="914400" lvl="1" indent="-457200">
              <a:buFont typeface="+mj-lt"/>
              <a:buAutoNum type="arabicPeriod"/>
            </a:pPr>
            <a:r>
              <a:rPr lang="en-US" dirty="0"/>
              <a:t>Report Adjusted Means (LS Means) for context</a:t>
            </a:r>
          </a:p>
        </p:txBody>
      </p:sp>
    </p:spTree>
    <p:extLst>
      <p:ext uri="{BB962C8B-B14F-4D97-AF65-F5344CB8AC3E}">
        <p14:creationId xmlns:p14="http://schemas.microsoft.com/office/powerpoint/2010/main" val="29764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01C0-1232-BCDB-1D05-786682528ADB}"/>
              </a:ext>
            </a:extLst>
          </p:cNvPr>
          <p:cNvSpPr>
            <a:spLocks noGrp="1"/>
          </p:cNvSpPr>
          <p:nvPr>
            <p:ph type="title"/>
          </p:nvPr>
        </p:nvSpPr>
        <p:spPr>
          <a:xfrm>
            <a:off x="0" y="18255"/>
            <a:ext cx="7886700" cy="1325563"/>
          </a:xfrm>
        </p:spPr>
        <p:txBody>
          <a:bodyPr/>
          <a:lstStyle/>
          <a:p>
            <a:r>
              <a:rPr lang="en-US" dirty="0"/>
              <a:t>Practice - </a:t>
            </a:r>
            <a:r>
              <a:rPr lang="en-US" dirty="0" err="1"/>
              <a:t>Molerats</a:t>
            </a:r>
            <a:endParaRPr lang="en-US" dirty="0"/>
          </a:p>
        </p:txBody>
      </p:sp>
      <p:sp>
        <p:nvSpPr>
          <p:cNvPr id="3" name="Content Placeholder 2">
            <a:extLst>
              <a:ext uri="{FF2B5EF4-FFF2-40B4-BE49-F238E27FC236}">
                <a16:creationId xmlns:a16="http://schemas.microsoft.com/office/drawing/2014/main" id="{73ABC5CE-AEFE-668D-041A-756395CD2C09}"/>
              </a:ext>
            </a:extLst>
          </p:cNvPr>
          <p:cNvSpPr>
            <a:spLocks noGrp="1"/>
          </p:cNvSpPr>
          <p:nvPr>
            <p:ph idx="1"/>
          </p:nvPr>
        </p:nvSpPr>
        <p:spPr>
          <a:xfrm>
            <a:off x="628650" y="1041853"/>
            <a:ext cx="7886700" cy="4351338"/>
          </a:xfrm>
        </p:spPr>
        <p:txBody>
          <a:bodyPr>
            <a:normAutofit fontScale="85000" lnSpcReduction="20000"/>
          </a:bodyPr>
          <a:lstStyle/>
          <a:p>
            <a:pPr marL="0" indent="0">
              <a:buNone/>
            </a:pPr>
            <a:r>
              <a:rPr lang="en-US" b="0" i="0" dirty="0">
                <a:solidFill>
                  <a:srgbClr val="222222"/>
                </a:solidFill>
                <a:effectLst/>
                <a:latin typeface="Source Sans Pro" panose="020B0503030403020204" pitchFamily="34" charset="0"/>
              </a:rPr>
              <a:t>Mole rats are the only known mammals with distinct </a:t>
            </a:r>
            <a:r>
              <a:rPr lang="en-US" b="0" i="0" dirty="0">
                <a:solidFill>
                  <a:srgbClr val="0432FF"/>
                </a:solidFill>
                <a:effectLst/>
                <a:latin typeface="Source Sans Pro" panose="020B0503030403020204" pitchFamily="34" charset="0"/>
              </a:rPr>
              <a:t>social castes</a:t>
            </a:r>
            <a:r>
              <a:rPr lang="en-US" b="0" i="0" dirty="0">
                <a:solidFill>
                  <a:srgbClr val="222222"/>
                </a:solidFill>
                <a:effectLst/>
                <a:latin typeface="Source Sans Pro" panose="020B0503030403020204" pitchFamily="34" charset="0"/>
              </a:rPr>
              <a:t>. A single queen and a small number of males are the only reproducing individuals in a colony. Remaining individuals, called workers, gather food, defend the colony, care for the young, and maintain the burrows.</a:t>
            </a:r>
            <a:br>
              <a:rPr lang="en-US" dirty="0"/>
            </a:br>
            <a:br>
              <a:rPr lang="en-US" dirty="0"/>
            </a:br>
            <a:r>
              <a:rPr lang="en-US" b="0" i="0" dirty="0">
                <a:solidFill>
                  <a:srgbClr val="222222"/>
                </a:solidFill>
                <a:effectLst/>
                <a:latin typeface="Source Sans Pro" panose="020B0503030403020204" pitchFamily="34" charset="0"/>
              </a:rPr>
              <a:t>“Frequent </a:t>
            </a:r>
            <a:r>
              <a:rPr lang="en-US" b="0" i="0" dirty="0">
                <a:solidFill>
                  <a:srgbClr val="0432FF"/>
                </a:solidFill>
                <a:effectLst/>
                <a:latin typeface="Source Sans Pro" panose="020B0503030403020204" pitchFamily="34" charset="0"/>
              </a:rPr>
              <a:t>workers</a:t>
            </a:r>
            <a:r>
              <a:rPr lang="en-US" b="0" i="0" dirty="0">
                <a:solidFill>
                  <a:srgbClr val="222222"/>
                </a:solidFill>
                <a:effectLst/>
                <a:latin typeface="Source Sans Pro" panose="020B0503030403020204" pitchFamily="34" charset="0"/>
              </a:rPr>
              <a:t>” do almost all of the work in the colony, whereas “infrequent workers” (</a:t>
            </a:r>
            <a:r>
              <a:rPr lang="en-US" b="0" i="0" dirty="0">
                <a:solidFill>
                  <a:srgbClr val="0432FF"/>
                </a:solidFill>
                <a:effectLst/>
                <a:latin typeface="Source Sans Pro" panose="020B0503030403020204" pitchFamily="34" charset="0"/>
              </a:rPr>
              <a:t>lazy</a:t>
            </a:r>
            <a:r>
              <a:rPr lang="en-US" b="0" i="0" dirty="0">
                <a:solidFill>
                  <a:srgbClr val="222222"/>
                </a:solidFill>
                <a:effectLst/>
                <a:latin typeface="Source Sans Pro" panose="020B0503030403020204" pitchFamily="34" charset="0"/>
              </a:rPr>
              <a:t>) do little work except on rare occasions after rains, when they extend the burrow system. To assess the physiological differences between the two types of workers, </a:t>
            </a:r>
            <a:r>
              <a:rPr lang="en-US" b="0" i="0" dirty="0" err="1">
                <a:solidFill>
                  <a:srgbClr val="222222"/>
                </a:solidFill>
                <a:effectLst/>
                <a:latin typeface="Source Sans Pro" panose="020B0503030403020204" pitchFamily="34" charset="0"/>
              </a:rPr>
              <a:t>Scantlebury</a:t>
            </a:r>
            <a:r>
              <a:rPr lang="en-US" b="0" i="0" dirty="0">
                <a:solidFill>
                  <a:srgbClr val="222222"/>
                </a:solidFill>
                <a:effectLst/>
                <a:latin typeface="Source Sans Pro" panose="020B0503030403020204" pitchFamily="34" charset="0"/>
              </a:rPr>
              <a:t> et al. (2006) compared daily energy expenditures of wild mole rats during a dry season. </a:t>
            </a:r>
            <a:r>
              <a:rPr lang="en-US" b="0" i="0" dirty="0">
                <a:solidFill>
                  <a:srgbClr val="0432FF"/>
                </a:solidFill>
                <a:effectLst/>
                <a:latin typeface="Source Sans Pro" panose="020B0503030403020204" pitchFamily="34" charset="0"/>
              </a:rPr>
              <a:t>Energy expenditure appears to increase with body mass </a:t>
            </a:r>
            <a:r>
              <a:rPr lang="en-US" b="0" i="0" dirty="0">
                <a:solidFill>
                  <a:srgbClr val="222222"/>
                </a:solidFill>
                <a:effectLst/>
                <a:latin typeface="Source Sans Pro" panose="020B0503030403020204" pitchFamily="34" charset="0"/>
              </a:rPr>
              <a:t>in both groups, but infrequent workers are heavier than frequent workers.</a:t>
            </a:r>
            <a:endParaRPr lang="en-US" dirty="0"/>
          </a:p>
        </p:txBody>
      </p:sp>
      <p:pic>
        <p:nvPicPr>
          <p:cNvPr id="7" name="Picture 6">
            <a:extLst>
              <a:ext uri="{FF2B5EF4-FFF2-40B4-BE49-F238E27FC236}">
                <a16:creationId xmlns:a16="http://schemas.microsoft.com/office/drawing/2014/main" id="{D38E4F49-C1AF-72BE-A240-8689072FFE9E}"/>
              </a:ext>
            </a:extLst>
          </p:cNvPr>
          <p:cNvPicPr>
            <a:picLocks noChangeAspect="1"/>
          </p:cNvPicPr>
          <p:nvPr/>
        </p:nvPicPr>
        <p:blipFill>
          <a:blip r:embed="rId3"/>
          <a:stretch>
            <a:fillRect/>
          </a:stretch>
        </p:blipFill>
        <p:spPr>
          <a:xfrm>
            <a:off x="7566409" y="0"/>
            <a:ext cx="1577591" cy="1054999"/>
          </a:xfrm>
          <a:prstGeom prst="rect">
            <a:avLst/>
          </a:prstGeom>
        </p:spPr>
      </p:pic>
      <p:sp>
        <p:nvSpPr>
          <p:cNvPr id="8" name="TextBox 7">
            <a:extLst>
              <a:ext uri="{FF2B5EF4-FFF2-40B4-BE49-F238E27FC236}">
                <a16:creationId xmlns:a16="http://schemas.microsoft.com/office/drawing/2014/main" id="{83A88AB6-381C-78CF-734B-9D6CA3ECDF01}"/>
              </a:ext>
            </a:extLst>
          </p:cNvPr>
          <p:cNvSpPr txBox="1"/>
          <p:nvPr/>
        </p:nvSpPr>
        <p:spPr>
          <a:xfrm>
            <a:off x="1110971" y="5031317"/>
            <a:ext cx="6922058" cy="1569660"/>
          </a:xfrm>
          <a:prstGeom prst="rect">
            <a:avLst/>
          </a:prstGeom>
          <a:noFill/>
          <a:ln>
            <a:solidFill>
              <a:schemeClr val="tx1"/>
            </a:solidFill>
          </a:ln>
        </p:spPr>
        <p:txBody>
          <a:bodyPr wrap="square" rtlCol="0">
            <a:spAutoFit/>
          </a:bodyPr>
          <a:lstStyle/>
          <a:p>
            <a:r>
              <a:rPr lang="en-US" sz="2400" b="0" i="0" dirty="0">
                <a:solidFill>
                  <a:srgbClr val="222222"/>
                </a:solidFill>
                <a:effectLst/>
                <a:latin typeface="Source Sans Pro" panose="020B0503030403020204" pitchFamily="34" charset="0"/>
              </a:rPr>
              <a:t>How different is mean daily energy expenditure between the two groups when adjusted for differences in body mass? (*data are  presented as nat. logs; data are </a:t>
            </a:r>
            <a:r>
              <a:rPr lang="en-US" sz="2400" b="0" i="0" dirty="0" err="1">
                <a:solidFill>
                  <a:srgbClr val="222222"/>
                </a:solidFill>
                <a:effectLst/>
                <a:latin typeface="Source Sans Pro" panose="020B0503030403020204" pitchFamily="34" charset="0"/>
              </a:rPr>
              <a:t>molerat.csv</a:t>
            </a:r>
            <a:r>
              <a:rPr lang="en-US" sz="2400" b="0" i="0" dirty="0">
                <a:solidFill>
                  <a:srgbClr val="222222"/>
                </a:solidFill>
                <a:effectLst/>
                <a:latin typeface="Source Sans Pro" panose="020B0503030403020204" pitchFamily="34" charset="0"/>
              </a:rPr>
              <a:t>)</a:t>
            </a:r>
            <a:endParaRPr lang="en-US" sz="2400" dirty="0"/>
          </a:p>
        </p:txBody>
      </p:sp>
    </p:spTree>
    <p:extLst>
      <p:ext uri="{BB962C8B-B14F-4D97-AF65-F5344CB8AC3E}">
        <p14:creationId xmlns:p14="http://schemas.microsoft.com/office/powerpoint/2010/main" val="3699247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CD65-67BE-DEAE-D6DA-EFE38BDDB8FA}"/>
              </a:ext>
            </a:extLst>
          </p:cNvPr>
          <p:cNvSpPr>
            <a:spLocks noGrp="1"/>
          </p:cNvSpPr>
          <p:nvPr>
            <p:ph type="title"/>
          </p:nvPr>
        </p:nvSpPr>
        <p:spPr/>
        <p:txBody>
          <a:bodyPr/>
          <a:lstStyle/>
          <a:p>
            <a:r>
              <a:rPr lang="en-US" dirty="0"/>
              <a:t>Practice – Mammal REM Sleep</a:t>
            </a:r>
          </a:p>
        </p:txBody>
      </p:sp>
      <p:sp>
        <p:nvSpPr>
          <p:cNvPr id="3" name="Content Placeholder 2">
            <a:extLst>
              <a:ext uri="{FF2B5EF4-FFF2-40B4-BE49-F238E27FC236}">
                <a16:creationId xmlns:a16="http://schemas.microsoft.com/office/drawing/2014/main" id="{0A2C4925-1AF1-98EE-0ED8-496E1E62EA2D}"/>
              </a:ext>
            </a:extLst>
          </p:cNvPr>
          <p:cNvSpPr>
            <a:spLocks noGrp="1"/>
          </p:cNvSpPr>
          <p:nvPr>
            <p:ph idx="1"/>
          </p:nvPr>
        </p:nvSpPr>
        <p:spPr>
          <a:xfrm>
            <a:off x="628650" y="1470212"/>
            <a:ext cx="8210188" cy="4706751"/>
          </a:xfrm>
        </p:spPr>
        <p:txBody>
          <a:bodyPr/>
          <a:lstStyle/>
          <a:p>
            <a:r>
              <a:rPr lang="en-US" dirty="0"/>
              <a:t>Data are </a:t>
            </a:r>
            <a:r>
              <a:rPr lang="en-US" i="1" dirty="0" err="1"/>
              <a:t>msleep</a:t>
            </a:r>
            <a:r>
              <a:rPr lang="en-US" dirty="0"/>
              <a:t> (built into ggplot2)</a:t>
            </a:r>
          </a:p>
          <a:p>
            <a:r>
              <a:rPr lang="en-US" dirty="0"/>
              <a:t>You are comparing sleep patterns of two specific orders of mammals.</a:t>
            </a:r>
          </a:p>
          <a:p>
            <a:r>
              <a:rPr lang="en-US" dirty="0"/>
              <a:t>The more an animal sleeps the more total REM sleep in gets.</a:t>
            </a:r>
          </a:p>
          <a:p>
            <a:pPr marL="0" indent="0">
              <a:buNone/>
            </a:pPr>
            <a:r>
              <a:rPr lang="en-US" dirty="0"/>
              <a:t>After accounting for total sleep, what is the relationship between carnivore and rodent REM sleep?</a:t>
            </a:r>
          </a:p>
          <a:p>
            <a:pPr marL="0" indent="0">
              <a:buNone/>
            </a:pPr>
            <a:endParaRPr lang="en-US" dirty="0"/>
          </a:p>
        </p:txBody>
      </p:sp>
      <p:pic>
        <p:nvPicPr>
          <p:cNvPr id="2050" name="Picture 2" descr="Free Images : animal, wildlife, zoo, fur, sleeping, mammal, predator ...">
            <a:extLst>
              <a:ext uri="{FF2B5EF4-FFF2-40B4-BE49-F238E27FC236}">
                <a16:creationId xmlns:a16="http://schemas.microsoft.com/office/drawing/2014/main" id="{7C37A05E-F805-405E-ADAE-0C071F3EC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275" y="5369458"/>
            <a:ext cx="1967620" cy="13117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Free Images : wildlife, zoo, sleeping, africa, mammal, fauna, lion ...">
            <a:extLst>
              <a:ext uri="{FF2B5EF4-FFF2-40B4-BE49-F238E27FC236}">
                <a16:creationId xmlns:a16="http://schemas.microsoft.com/office/drawing/2014/main" id="{747CE612-95AE-DAAE-63A6-D1C3DE8E7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573" y="5369457"/>
            <a:ext cx="1967621" cy="13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Learn Some Rat Facts and How to Choose One as a Pet">
            <a:extLst>
              <a:ext uri="{FF2B5EF4-FFF2-40B4-BE49-F238E27FC236}">
                <a16:creationId xmlns:a16="http://schemas.microsoft.com/office/drawing/2014/main" id="{8AA67128-C213-B46B-086D-96ABA056D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8491" y="5369457"/>
            <a:ext cx="1967622" cy="13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Free Images : nature, outdoor, animal, cute, wildlife, wild, zoo, fur ...">
            <a:extLst>
              <a:ext uri="{FF2B5EF4-FFF2-40B4-BE49-F238E27FC236}">
                <a16:creationId xmlns:a16="http://schemas.microsoft.com/office/drawing/2014/main" id="{10383E55-422B-DF66-D232-E420D3C3C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162" y="5369457"/>
            <a:ext cx="1976968" cy="13138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7F043F-268A-E9F0-DA04-22B6708E1786}"/>
              </a:ext>
            </a:extLst>
          </p:cNvPr>
          <p:cNvSpPr txBox="1"/>
          <p:nvPr/>
        </p:nvSpPr>
        <p:spPr>
          <a:xfrm>
            <a:off x="628649" y="3823587"/>
            <a:ext cx="8210188" cy="947589"/>
          </a:xfrm>
          <a:prstGeom prst="rect">
            <a:avLst/>
          </a:prstGeom>
          <a:noFill/>
          <a:ln>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3076756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4C85-28CA-1E42-A865-8F61B59133E8}"/>
              </a:ext>
            </a:extLst>
          </p:cNvPr>
          <p:cNvSpPr>
            <a:spLocks noGrp="1"/>
          </p:cNvSpPr>
          <p:nvPr>
            <p:ph type="title"/>
          </p:nvPr>
        </p:nvSpPr>
        <p:spPr>
          <a:xfrm>
            <a:off x="628650" y="228491"/>
            <a:ext cx="7886700" cy="507233"/>
          </a:xfrm>
        </p:spPr>
        <p:txBody>
          <a:bodyPr>
            <a:normAutofit fontScale="90000"/>
          </a:bodyPr>
          <a:lstStyle/>
          <a:p>
            <a:r>
              <a:rPr lang="en-US" dirty="0"/>
              <a:t>Make </a:t>
            </a:r>
            <a:r>
              <a:rPr lang="en-US" dirty="0" err="1"/>
              <a:t>ggplots</a:t>
            </a:r>
            <a:r>
              <a:rPr lang="en-US" dirty="0"/>
              <a:t> for ANCOVA</a:t>
            </a:r>
          </a:p>
        </p:txBody>
      </p:sp>
      <p:sp>
        <p:nvSpPr>
          <p:cNvPr id="3" name="Content Placeholder 2">
            <a:extLst>
              <a:ext uri="{FF2B5EF4-FFF2-40B4-BE49-F238E27FC236}">
                <a16:creationId xmlns:a16="http://schemas.microsoft.com/office/drawing/2014/main" id="{75DADD57-66C8-CB43-A790-D3927EE16F96}"/>
              </a:ext>
            </a:extLst>
          </p:cNvPr>
          <p:cNvSpPr>
            <a:spLocks noGrp="1"/>
          </p:cNvSpPr>
          <p:nvPr>
            <p:ph idx="1"/>
          </p:nvPr>
        </p:nvSpPr>
        <p:spPr>
          <a:xfrm>
            <a:off x="628650" y="1051034"/>
            <a:ext cx="7886700" cy="5441239"/>
          </a:xfrm>
        </p:spPr>
        <p:txBody>
          <a:bodyPr>
            <a:normAutofit/>
          </a:bodyPr>
          <a:lstStyle/>
          <a:p>
            <a:pPr marL="0" indent="0">
              <a:buNone/>
            </a:pPr>
            <a:r>
              <a:rPr lang="en-US" sz="2200" dirty="0">
                <a:solidFill>
                  <a:srgbClr val="00B050"/>
                </a:solidFill>
              </a:rPr>
              <a:t>#specify the ANCOVA model</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endParaRPr lang="en-US" sz="2200" dirty="0"/>
          </a:p>
          <a:p>
            <a:pPr marL="0" indent="0">
              <a:buNone/>
            </a:pPr>
            <a:r>
              <a:rPr lang="en-US" sz="2200" dirty="0">
                <a:solidFill>
                  <a:srgbClr val="00B050"/>
                </a:solidFill>
              </a:rPr>
              <a:t>#generate prediction lines from the model; put lines on top of plot</a:t>
            </a:r>
          </a:p>
          <a:p>
            <a:pPr marL="0" indent="0">
              <a:buNone/>
            </a:pPr>
            <a:r>
              <a:rPr lang="en-US" sz="2200" dirty="0">
                <a:solidFill>
                  <a:srgbClr val="00B050"/>
                </a:solidFill>
              </a:rPr>
              <a:t>#since we defined a model with an interaction (*), lines are free to have different slopes</a:t>
            </a:r>
          </a:p>
          <a:p>
            <a:pPr marL="0" indent="0">
              <a:buNone/>
            </a:pPr>
            <a:r>
              <a:rPr lang="en-US" sz="2200" dirty="0" err="1"/>
              <a:t>limp.mod.predictions</a:t>
            </a:r>
            <a:r>
              <a:rPr lang="en-US" sz="2200" dirty="0"/>
              <a:t> &lt;- </a:t>
            </a:r>
            <a:r>
              <a:rPr lang="en-US" sz="2200" dirty="0">
                <a:solidFill>
                  <a:srgbClr val="C00000"/>
                </a:solidFill>
              </a:rPr>
              <a:t>predict</a:t>
            </a:r>
            <a:r>
              <a:rPr lang="en-US" sz="2200" dirty="0"/>
              <a:t>(</a:t>
            </a:r>
            <a:r>
              <a:rPr lang="en-US" sz="2200" dirty="0" err="1"/>
              <a:t>limp.mod</a:t>
            </a:r>
            <a:r>
              <a:rPr lang="en-US" sz="2200" dirty="0"/>
              <a:t>) </a:t>
            </a:r>
          </a:p>
          <a:p>
            <a:pPr marL="0" indent="0">
              <a:buNone/>
            </a:pPr>
            <a:endParaRPr lang="en-US" sz="2200" dirty="0"/>
          </a:p>
          <a:p>
            <a:pPr marL="0" indent="0">
              <a:buNone/>
            </a:pPr>
            <a:r>
              <a:rPr lang="en-US" sz="2200" dirty="0">
                <a:solidFill>
                  <a:srgbClr val="00B050"/>
                </a:solidFill>
              </a:rPr>
              <a:t>#make </a:t>
            </a:r>
            <a:r>
              <a:rPr lang="en-US" sz="2200" dirty="0" err="1">
                <a:solidFill>
                  <a:srgbClr val="00B050"/>
                </a:solidFill>
              </a:rPr>
              <a:t>ggplot</a:t>
            </a:r>
            <a:r>
              <a:rPr lang="en-US" sz="2200" dirty="0">
                <a:solidFill>
                  <a:srgbClr val="00B050"/>
                </a:solidFill>
              </a:rPr>
              <a:t> with prediction lines on top</a:t>
            </a:r>
          </a:p>
          <a:p>
            <a:pPr marL="0" indent="0">
              <a:spcBef>
                <a:spcPts val="0"/>
              </a:spcBef>
              <a:buNone/>
            </a:pPr>
            <a:r>
              <a:rPr lang="en-US" sz="2200" dirty="0" err="1"/>
              <a:t>ggplot</a:t>
            </a:r>
            <a:r>
              <a:rPr lang="en-US" sz="2200" dirty="0"/>
              <a:t>(limp, </a:t>
            </a:r>
            <a:r>
              <a:rPr lang="en-US" sz="2200" dirty="0" err="1"/>
              <a:t>aes</a:t>
            </a:r>
            <a:r>
              <a:rPr lang="en-US" sz="2200" dirty="0"/>
              <a:t>(x = DENSITY, y = EGGS, </a:t>
            </a:r>
            <a:r>
              <a:rPr lang="en-US" sz="2200" dirty="0" err="1"/>
              <a:t>colour</a:t>
            </a:r>
            <a:r>
              <a:rPr lang="en-US" sz="2200" dirty="0"/>
              <a:t> = SEASON)) +</a:t>
            </a:r>
          </a:p>
          <a:p>
            <a:pPr marL="0" indent="0">
              <a:spcBef>
                <a:spcPts val="0"/>
              </a:spcBef>
              <a:buNone/>
            </a:pPr>
            <a:r>
              <a:rPr lang="en-US" sz="2200" dirty="0"/>
              <a:t>  </a:t>
            </a:r>
            <a:r>
              <a:rPr lang="en-US" sz="2200" dirty="0" err="1">
                <a:solidFill>
                  <a:srgbClr val="C00000"/>
                </a:solidFill>
              </a:rPr>
              <a:t>geom_point</a:t>
            </a:r>
            <a:r>
              <a:rPr lang="en-US" sz="2200" dirty="0"/>
              <a:t>() +</a:t>
            </a:r>
          </a:p>
          <a:p>
            <a:pPr marL="0" indent="0">
              <a:spcBef>
                <a:spcPts val="0"/>
              </a:spcBef>
              <a:buNone/>
            </a:pPr>
            <a:r>
              <a:rPr lang="en-US" sz="2200" dirty="0"/>
              <a:t>  </a:t>
            </a:r>
            <a:r>
              <a:rPr lang="en-US" sz="2200" dirty="0" err="1">
                <a:solidFill>
                  <a:srgbClr val="C00000"/>
                </a:solidFill>
              </a:rPr>
              <a:t>geom_line</a:t>
            </a:r>
            <a:r>
              <a:rPr lang="en-US" sz="2200" dirty="0"/>
              <a:t>(</a:t>
            </a:r>
            <a:r>
              <a:rPr lang="en-US" sz="2200" dirty="0" err="1"/>
              <a:t>aes</a:t>
            </a:r>
            <a:r>
              <a:rPr lang="en-US" sz="2200" dirty="0"/>
              <a:t>(y=</a:t>
            </a:r>
            <a:r>
              <a:rPr lang="en-US" sz="2200" dirty="0" err="1"/>
              <a:t>limp.mod.predictions</a:t>
            </a:r>
            <a:r>
              <a:rPr lang="en-US" sz="2200" dirty="0"/>
              <a:t>))+</a:t>
            </a:r>
          </a:p>
          <a:p>
            <a:pPr marL="0" indent="0">
              <a:spcBef>
                <a:spcPts val="0"/>
              </a:spcBef>
              <a:buNone/>
            </a:pPr>
            <a:r>
              <a:rPr lang="en-US" sz="2200" dirty="0"/>
              <a:t>  </a:t>
            </a:r>
            <a:r>
              <a:rPr lang="en-US" sz="2200" dirty="0" err="1">
                <a:solidFill>
                  <a:srgbClr val="C00000"/>
                </a:solidFill>
              </a:rPr>
              <a:t>scale_color_manual</a:t>
            </a:r>
            <a:r>
              <a:rPr lang="en-US" sz="2200" dirty="0"/>
              <a:t>(values = c(spring="green", summer="red")) +</a:t>
            </a:r>
          </a:p>
          <a:p>
            <a:pPr marL="0" indent="0">
              <a:spcBef>
                <a:spcPts val="0"/>
              </a:spcBef>
              <a:buNone/>
            </a:pPr>
            <a:r>
              <a:rPr lang="en-US" sz="2200" dirty="0"/>
              <a:t>  </a:t>
            </a:r>
            <a:r>
              <a:rPr lang="en-US" sz="2200" dirty="0" err="1">
                <a:solidFill>
                  <a:srgbClr val="C00000"/>
                </a:solidFill>
              </a:rPr>
              <a:t>theme_bw</a:t>
            </a:r>
            <a:r>
              <a:rPr lang="en-US" sz="2200" dirty="0"/>
              <a:t>()</a:t>
            </a:r>
          </a:p>
        </p:txBody>
      </p:sp>
    </p:spTree>
    <p:extLst>
      <p:ext uri="{BB962C8B-B14F-4D97-AF65-F5344CB8AC3E}">
        <p14:creationId xmlns:p14="http://schemas.microsoft.com/office/powerpoint/2010/main" val="1661813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EC69-20B8-1B4B-A347-FFDEF9046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65130-A426-824F-9A92-19CB98E76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845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CB94-AB5F-DA0B-37EE-073C28DEAEF8}"/>
              </a:ext>
            </a:extLst>
          </p:cNvPr>
          <p:cNvSpPr>
            <a:spLocks noGrp="1"/>
          </p:cNvSpPr>
          <p:nvPr>
            <p:ph type="title"/>
          </p:nvPr>
        </p:nvSpPr>
        <p:spPr/>
        <p:txBody>
          <a:bodyPr/>
          <a:lstStyle/>
          <a:p>
            <a:r>
              <a:rPr lang="en-US" dirty="0"/>
              <a:t>Comparing More than 2 Levels of the Categorical Predictor Variable</a:t>
            </a:r>
          </a:p>
        </p:txBody>
      </p:sp>
      <p:sp>
        <p:nvSpPr>
          <p:cNvPr id="3" name="Content Placeholder 2">
            <a:extLst>
              <a:ext uri="{FF2B5EF4-FFF2-40B4-BE49-F238E27FC236}">
                <a16:creationId xmlns:a16="http://schemas.microsoft.com/office/drawing/2014/main" id="{E1F2957C-634C-53EB-297B-67BCD0F36D44}"/>
              </a:ext>
            </a:extLst>
          </p:cNvPr>
          <p:cNvSpPr>
            <a:spLocks noGrp="1"/>
          </p:cNvSpPr>
          <p:nvPr>
            <p:ph idx="1"/>
          </p:nvPr>
        </p:nvSpPr>
        <p:spPr/>
        <p:txBody>
          <a:bodyPr/>
          <a:lstStyle/>
          <a:p>
            <a:r>
              <a:rPr lang="en-US" dirty="0"/>
              <a:t>Can use </a:t>
            </a:r>
            <a:r>
              <a:rPr lang="en-US" dirty="0" err="1">
                <a:solidFill>
                  <a:srgbClr val="7030A0"/>
                </a:solidFill>
              </a:rPr>
              <a:t>emmeans</a:t>
            </a:r>
            <a:r>
              <a:rPr lang="en-US" dirty="0"/>
              <a:t> to calculate differences among adjusted means </a:t>
            </a:r>
          </a:p>
          <a:p>
            <a:r>
              <a:rPr lang="en-US" dirty="0"/>
              <a:t> Can use </a:t>
            </a:r>
            <a:r>
              <a:rPr lang="en-US" dirty="0" err="1">
                <a:solidFill>
                  <a:srgbClr val="7030A0"/>
                </a:solidFill>
              </a:rPr>
              <a:t>multcomp</a:t>
            </a:r>
            <a:r>
              <a:rPr lang="en-US" dirty="0"/>
              <a:t> in the same way we did for 1 and 2 way ANOVAs (all are GLMs)</a:t>
            </a:r>
          </a:p>
        </p:txBody>
      </p:sp>
    </p:spTree>
    <p:extLst>
      <p:ext uri="{BB962C8B-B14F-4D97-AF65-F5344CB8AC3E}">
        <p14:creationId xmlns:p14="http://schemas.microsoft.com/office/powerpoint/2010/main" val="97654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6AEE-DEA3-D748-82D2-A3D853D0AC06}"/>
              </a:ext>
            </a:extLst>
          </p:cNvPr>
          <p:cNvSpPr>
            <a:spLocks noGrp="1"/>
          </p:cNvSpPr>
          <p:nvPr>
            <p:ph type="title"/>
          </p:nvPr>
        </p:nvSpPr>
        <p:spPr>
          <a:xfrm>
            <a:off x="628650" y="365126"/>
            <a:ext cx="7886700" cy="633357"/>
          </a:xfrm>
        </p:spPr>
        <p:txBody>
          <a:bodyPr>
            <a:normAutofit fontScale="90000"/>
          </a:bodyPr>
          <a:lstStyle/>
          <a:p>
            <a:r>
              <a:rPr lang="en-US" dirty="0"/>
              <a:t>Import and check data</a:t>
            </a:r>
          </a:p>
        </p:txBody>
      </p:sp>
      <p:sp>
        <p:nvSpPr>
          <p:cNvPr id="3" name="Content Placeholder 2">
            <a:extLst>
              <a:ext uri="{FF2B5EF4-FFF2-40B4-BE49-F238E27FC236}">
                <a16:creationId xmlns:a16="http://schemas.microsoft.com/office/drawing/2014/main" id="{5824D14C-F5E8-D747-90D8-E44AD67B67C5}"/>
              </a:ext>
            </a:extLst>
          </p:cNvPr>
          <p:cNvSpPr>
            <a:spLocks noGrp="1"/>
          </p:cNvSpPr>
          <p:nvPr>
            <p:ph idx="1"/>
          </p:nvPr>
        </p:nvSpPr>
        <p:spPr>
          <a:xfrm>
            <a:off x="628650" y="1082565"/>
            <a:ext cx="7886700" cy="5010315"/>
          </a:xfrm>
        </p:spPr>
        <p:txBody>
          <a:bodyPr/>
          <a:lstStyle/>
          <a:p>
            <a:pPr marL="0" indent="0">
              <a:buNone/>
            </a:pPr>
            <a:r>
              <a:rPr lang="en-US" dirty="0"/>
              <a:t>limp &lt;- </a:t>
            </a:r>
            <a:r>
              <a:rPr lang="en-US" dirty="0" err="1">
                <a:solidFill>
                  <a:srgbClr val="C00000"/>
                </a:solidFill>
              </a:rPr>
              <a:t>read.csv</a:t>
            </a:r>
            <a:r>
              <a:rPr lang="en-US" dirty="0"/>
              <a:t>("</a:t>
            </a:r>
            <a:r>
              <a:rPr lang="en-US" dirty="0" err="1"/>
              <a:t>limpet.csv</a:t>
            </a:r>
            <a:r>
              <a:rPr lang="en-US" dirty="0"/>
              <a:t>")</a:t>
            </a:r>
          </a:p>
          <a:p>
            <a:pPr marL="0" indent="0">
              <a:buNone/>
            </a:pPr>
            <a:endParaRPr lang="en-US" dirty="0"/>
          </a:p>
          <a:p>
            <a:pPr marL="0" indent="0">
              <a:buNone/>
            </a:pPr>
            <a:r>
              <a:rPr lang="en-US" dirty="0" err="1">
                <a:solidFill>
                  <a:srgbClr val="C00000"/>
                </a:solidFill>
              </a:rPr>
              <a:t>str</a:t>
            </a:r>
            <a:r>
              <a:rPr lang="en-US" dirty="0"/>
              <a:t>(limp)</a:t>
            </a:r>
          </a:p>
          <a:p>
            <a:pPr marL="0" indent="0">
              <a:buNone/>
            </a:pPr>
            <a:r>
              <a:rPr lang="en-US" sz="2400" dirty="0"/>
              <a:t>#'</a:t>
            </a:r>
            <a:r>
              <a:rPr lang="en-US" sz="2400" dirty="0" err="1"/>
              <a:t>data.frame</a:t>
            </a:r>
            <a:r>
              <a:rPr lang="en-US" sz="2400" dirty="0"/>
              <a:t>':	24 obs. of  3 variables:</a:t>
            </a:r>
          </a:p>
          <a:p>
            <a:pPr marL="0" indent="0">
              <a:buNone/>
            </a:pPr>
            <a:r>
              <a:rPr lang="en-US" sz="2400" dirty="0"/>
              <a:t>#$ DENSITY: </a:t>
            </a:r>
            <a:r>
              <a:rPr lang="en-US" sz="2400" dirty="0" err="1"/>
              <a:t>int</a:t>
            </a:r>
            <a:r>
              <a:rPr lang="en-US" sz="2400" dirty="0"/>
              <a:t>  8 8 8 8 8 8 15 15 15 15 ...</a:t>
            </a:r>
          </a:p>
          <a:p>
            <a:pPr marL="0" indent="0">
              <a:buNone/>
            </a:pPr>
            <a:r>
              <a:rPr lang="en-US" sz="2400" dirty="0"/>
              <a:t>#$ SEASON : </a:t>
            </a:r>
            <a:r>
              <a:rPr lang="en-US" sz="2400" dirty="0" err="1"/>
              <a:t>chr</a:t>
            </a:r>
            <a:r>
              <a:rPr lang="en-US" sz="2400" dirty="0"/>
              <a:t>  "spring" "spring" "spring" "summer" ...</a:t>
            </a:r>
          </a:p>
          <a:p>
            <a:pPr marL="0" indent="0">
              <a:buNone/>
            </a:pPr>
            <a:r>
              <a:rPr lang="en-US" sz="2400" dirty="0"/>
              <a:t>#$ EGGS   : </a:t>
            </a:r>
            <a:r>
              <a:rPr lang="en-US" sz="2400" dirty="0" err="1"/>
              <a:t>num</a:t>
            </a:r>
            <a:r>
              <a:rPr lang="en-US" sz="2400" dirty="0"/>
              <a:t>  2.88 2.62 1.75 2.12 1.5 ...</a:t>
            </a:r>
          </a:p>
          <a:p>
            <a:pPr marL="0" indent="0">
              <a:buNone/>
            </a:pPr>
            <a:endParaRPr lang="en-US" sz="2400" dirty="0"/>
          </a:p>
          <a:p>
            <a:pPr marL="0" indent="0">
              <a:buNone/>
            </a:pPr>
            <a:r>
              <a:rPr lang="en-US" sz="2400" dirty="0" err="1"/>
              <a:t>limp$SEASON</a:t>
            </a:r>
            <a:r>
              <a:rPr lang="en-US" sz="2400" dirty="0"/>
              <a:t> &lt;- </a:t>
            </a:r>
            <a:r>
              <a:rPr lang="en-US" sz="2400" dirty="0" err="1">
                <a:solidFill>
                  <a:srgbClr val="C00000"/>
                </a:solidFill>
              </a:rPr>
              <a:t>as.factor</a:t>
            </a:r>
            <a:r>
              <a:rPr lang="en-US" sz="2400" dirty="0"/>
              <a:t>(</a:t>
            </a:r>
            <a:r>
              <a:rPr lang="en-US" sz="2400" dirty="0" err="1"/>
              <a:t>limp$SEASON</a:t>
            </a:r>
            <a:r>
              <a:rPr lang="en-US" sz="2400" dirty="0"/>
              <a:t>) </a:t>
            </a:r>
          </a:p>
          <a:p>
            <a:pPr marL="0" indent="0">
              <a:buNone/>
            </a:pPr>
            <a:r>
              <a:rPr lang="en-US" sz="1800" dirty="0">
                <a:solidFill>
                  <a:srgbClr val="00B050"/>
                </a:solidFill>
              </a:rPr>
              <a:t>#force SEASON to be considered as a factor, otherwise </a:t>
            </a:r>
            <a:r>
              <a:rPr lang="en-US" sz="1800" dirty="0" err="1">
                <a:solidFill>
                  <a:srgbClr val="00B050"/>
                </a:solidFill>
              </a:rPr>
              <a:t>HH:ancovaplot</a:t>
            </a:r>
            <a:r>
              <a:rPr lang="en-US" sz="1800" dirty="0">
                <a:solidFill>
                  <a:srgbClr val="00B050"/>
                </a:solidFill>
              </a:rPr>
              <a:t> will throw error (</a:t>
            </a:r>
            <a:r>
              <a:rPr lang="en-US" sz="1800" dirty="0" err="1">
                <a:solidFill>
                  <a:srgbClr val="00B050"/>
                </a:solidFill>
              </a:rPr>
              <a:t>ggplot</a:t>
            </a:r>
            <a:r>
              <a:rPr lang="en-US" sz="1800" dirty="0">
                <a:solidFill>
                  <a:srgbClr val="00B050"/>
                </a:solidFill>
              </a:rPr>
              <a:t> doesn’t care)</a:t>
            </a:r>
          </a:p>
        </p:txBody>
      </p:sp>
    </p:spTree>
    <p:extLst>
      <p:ext uri="{BB962C8B-B14F-4D97-AF65-F5344CB8AC3E}">
        <p14:creationId xmlns:p14="http://schemas.microsoft.com/office/powerpoint/2010/main" val="376941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5913171" y="5722394"/>
            <a:ext cx="2830897" cy="646331"/>
          </a:xfrm>
          <a:prstGeom prst="rect">
            <a:avLst/>
          </a:prstGeom>
          <a:noFill/>
          <a:ln>
            <a:solidFill>
              <a:schemeClr val="accent1"/>
            </a:solidFill>
          </a:ln>
        </p:spPr>
        <p:txBody>
          <a:bodyPr wrap="square" rtlCol="0">
            <a:spAutoFit/>
          </a:bodyPr>
          <a:lstStyle/>
          <a:p>
            <a:r>
              <a:rPr lang="en-US" dirty="0"/>
              <a:t>Spring looks higher than summer across all densities</a:t>
            </a:r>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49" y="0"/>
            <a:ext cx="8166029" cy="1325563"/>
          </a:xfrm>
        </p:spPr>
        <p:txBody>
          <a:bodyPr>
            <a:normAutofit/>
          </a:bodyPr>
          <a:lstStyle/>
          <a:p>
            <a:r>
              <a:rPr lang="en-US" sz="3600" dirty="0"/>
              <a:t>Interpreting the Figure: 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1822</TotalTime>
  <Words>3757</Words>
  <Application>Microsoft Macintosh PowerPoint</Application>
  <PresentationFormat>On-screen Show (4:3)</PresentationFormat>
  <Paragraphs>357</Paragraphs>
  <Slides>38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ＭＳ ゴシック</vt:lpstr>
      <vt:lpstr>Arial</vt:lpstr>
      <vt:lpstr>Calibri</vt:lpstr>
      <vt:lpstr>Calibri Light</vt:lpstr>
      <vt:lpstr>Courier New</vt:lpstr>
      <vt:lpstr>Source Sans Pro</vt:lpstr>
      <vt:lpstr>Office Theme</vt:lpstr>
      <vt:lpstr>Ch 6</vt:lpstr>
      <vt:lpstr>PowerPoint Presentation</vt:lpstr>
      <vt:lpstr>Analysis of Covariance</vt:lpstr>
      <vt:lpstr>Analysis of Covariance</vt:lpstr>
      <vt:lpstr>Import and check data</vt:lpstr>
      <vt:lpstr>PowerPoint Presentation</vt:lpstr>
      <vt:lpstr>PowerPoint Presentation</vt:lpstr>
      <vt:lpstr>PowerPoint Presentation</vt:lpstr>
      <vt:lpstr>Interpreting the Figure: 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Practice – Sexual Dimorphism Lizard Tials</vt:lpstr>
      <vt:lpstr>Practice - Molerats</vt:lpstr>
      <vt:lpstr>Practice – Mammal REM Sleep</vt:lpstr>
      <vt:lpstr>Make ggplots for ANCOVA</vt:lpstr>
      <vt:lpstr>PowerPoint Presentation</vt:lpstr>
      <vt:lpstr>Comparing More than 2 Levels of the Categorical Predictor Variable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151</cp:revision>
  <dcterms:created xsi:type="dcterms:W3CDTF">2018-11-25T18:01:56Z</dcterms:created>
  <dcterms:modified xsi:type="dcterms:W3CDTF">2024-11-25T18:36:12Z</dcterms:modified>
</cp:coreProperties>
</file>